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8F9313-6A0A-4212-AD96-99784ADD2F9B}">
          <p14:sldIdLst>
            <p14:sldId id="256"/>
          </p14:sldIdLst>
        </p14:section>
        <p14:section name="Pledge form fill in" id="{5E0A3510-CEF5-40F3-8C86-B55DC489829F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3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0"/>
    </p:cViewPr>
  </p:sorterViewPr>
  <p:notesViewPr>
    <p:cSldViewPr>
      <p:cViewPr varScale="1">
        <p:scale>
          <a:sx n="70" d="100"/>
          <a:sy n="70" d="100"/>
        </p:scale>
        <p:origin x="-324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8E956-46AD-4AEA-B483-FA67D12908F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55FBE-1E65-471E-9E7C-9A14C607F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5FBE-1E65-471E-9E7C-9A14C607FE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4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5FBE-1E65-471E-9E7C-9A14C607FE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6188-9396-4AC0-B18A-1B27B8C71368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EA76-38DF-4E77-A217-390A12C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75">
        <p14:prism isInverted="1"/>
      </p:transition>
    </mc:Choice>
    <mc:Fallback xmlns="">
      <p:transition spd="slow" advTm="9275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6188-9396-4AC0-B18A-1B27B8C71368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EA76-38DF-4E77-A217-390A12C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75">
        <p14:prism isInverted="1"/>
      </p:transition>
    </mc:Choice>
    <mc:Fallback xmlns="">
      <p:transition spd="slow" advTm="9275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6188-9396-4AC0-B18A-1B27B8C71368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EA76-38DF-4E77-A217-390A12C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75">
        <p14:prism isInverted="1"/>
      </p:transition>
    </mc:Choice>
    <mc:Fallback xmlns="">
      <p:transition spd="slow" advTm="9275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6188-9396-4AC0-B18A-1B27B8C71368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EA76-38DF-4E77-A217-390A12C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75">
        <p14:prism isInverted="1"/>
      </p:transition>
    </mc:Choice>
    <mc:Fallback xmlns="">
      <p:transition spd="slow" advTm="927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6188-9396-4AC0-B18A-1B27B8C71368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EA76-38DF-4E77-A217-390A12C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75">
        <p14:prism isInverted="1"/>
      </p:transition>
    </mc:Choice>
    <mc:Fallback xmlns="">
      <p:transition spd="slow" advTm="9275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6188-9396-4AC0-B18A-1B27B8C71368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EA76-38DF-4E77-A217-390A12C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75">
        <p14:prism isInverted="1"/>
      </p:transition>
    </mc:Choice>
    <mc:Fallback xmlns="">
      <p:transition spd="slow" advTm="9275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6188-9396-4AC0-B18A-1B27B8C71368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EA76-38DF-4E77-A217-390A12C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75">
        <p14:prism isInverted="1"/>
      </p:transition>
    </mc:Choice>
    <mc:Fallback xmlns="">
      <p:transition spd="slow" advTm="9275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6188-9396-4AC0-B18A-1B27B8C71368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EA76-38DF-4E77-A217-390A12C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75">
        <p14:prism isInverted="1"/>
      </p:transition>
    </mc:Choice>
    <mc:Fallback xmlns="">
      <p:transition spd="slow" advTm="9275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6188-9396-4AC0-B18A-1B27B8C71368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EA76-38DF-4E77-A217-390A12C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75">
        <p14:prism isInverted="1"/>
      </p:transition>
    </mc:Choice>
    <mc:Fallback xmlns="">
      <p:transition spd="slow" advTm="9275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6188-9396-4AC0-B18A-1B27B8C71368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EA76-38DF-4E77-A217-390A12C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75">
        <p14:prism isInverted="1"/>
      </p:transition>
    </mc:Choice>
    <mc:Fallback xmlns="">
      <p:transition spd="slow" advTm="9275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6188-9396-4AC0-B18A-1B27B8C71368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1AEA76-38DF-4E77-A217-390A12CF4C7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75">
        <p14:prism isInverted="1"/>
      </p:transition>
    </mc:Choice>
    <mc:Fallback xmlns="">
      <p:transition spd="slow" advTm="9275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3C6188-9396-4AC0-B18A-1B27B8C71368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1AEA76-38DF-4E77-A217-390A12CF4C7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9275">
        <p14:prism isInverted="1"/>
      </p:transition>
    </mc:Choice>
    <mc:Fallback xmlns="">
      <p:transition spd="slow" advTm="9275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rencountyunitedway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://www.warrencountyunitedway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2971800"/>
          </a:xfrm>
        </p:spPr>
        <p:txBody>
          <a:bodyPr>
            <a:noAutofit/>
          </a:bodyPr>
          <a:lstStyle/>
          <a:p>
            <a:r>
              <a:rPr lang="en-US" sz="6500" dirty="0" smtClean="0"/>
              <a:t>Completing a </a:t>
            </a:r>
            <a:br>
              <a:rPr lang="en-US" sz="6500" dirty="0" smtClean="0"/>
            </a:br>
            <a:r>
              <a:rPr lang="en-US" sz="6500" dirty="0" smtClean="0"/>
              <a:t>United Way </a:t>
            </a:r>
            <a:br>
              <a:rPr lang="en-US" sz="6500" dirty="0" smtClean="0"/>
            </a:br>
            <a:r>
              <a:rPr lang="en-US" sz="5500" dirty="0" smtClean="0"/>
              <a:t>Campaign Report Envelope</a:t>
            </a:r>
            <a:endParaRPr lang="en-US" sz="5500" dirty="0"/>
          </a:p>
        </p:txBody>
      </p:sp>
      <p:pic>
        <p:nvPicPr>
          <p:cNvPr id="5" name="New Stories (Highway Blues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5712614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00600"/>
            <a:ext cx="2530678" cy="18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895">
        <p14:warp dir="in"/>
      </p:transition>
    </mc:Choice>
    <mc:Fallback xmlns="">
      <p:transition spd="slow" advTm="48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9297" r="10441" b="6535"/>
          <a:stretch/>
        </p:blipFill>
        <p:spPr>
          <a:xfrm>
            <a:off x="2895600" y="1066800"/>
            <a:ext cx="3963513" cy="55626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13385" y="3429000"/>
            <a:ext cx="4212771" cy="1464129"/>
          </a:xfrm>
          <a:prstGeom prst="wedgeEllipseCallout">
            <a:avLst>
              <a:gd name="adj1" fmla="val 18269"/>
              <a:gd name="adj2" fmla="val 1546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If you anticipate turning in more pledge forms, check the “Partial Report” box.</a:t>
            </a:r>
            <a:endParaRPr lang="en-US" sz="1600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5562600" y="4038600"/>
            <a:ext cx="3396343" cy="1104900"/>
          </a:xfrm>
          <a:prstGeom prst="wedgeEllipseCallout">
            <a:avLst>
              <a:gd name="adj1" fmla="val -100527"/>
              <a:gd name="adj2" fmla="val 1694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If your campaign is complete, check the “Final Report”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9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601">
        <p14:doors dir="vert"/>
      </p:transition>
    </mc:Choice>
    <mc:Fallback xmlns="">
      <p:transition spd="slow" advTm="56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819400"/>
          </a:xfrm>
          <a:blipFill>
            <a:blip r:embed="rId2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chemeClr val="bg1"/>
                </a:solidFill>
              </a:rPr>
              <a:t>We hope you found this helpful.  If you have any questions, please feel free to contact the United Way of Warren County at  513-932-3987.</a:t>
            </a:r>
            <a:r>
              <a:rPr lang="en-US" sz="3100" b="1" dirty="0">
                <a:solidFill>
                  <a:schemeClr val="bg1"/>
                </a:solidFill>
              </a:rPr>
              <a:t/>
            </a:r>
            <a:br>
              <a:rPr lang="en-US" sz="3100" b="1" dirty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rgbClr val="92D050"/>
                </a:solidFill>
                <a:hlinkClick r:id="rId3"/>
              </a:rPr>
              <a:t>www.warrencountyunitedway.org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419600"/>
            <a:ext cx="2383536" cy="18919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7263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988">
        <p14:prism isInverted="1"/>
      </p:transition>
    </mc:Choice>
    <mc:Fallback xmlns="">
      <p:transition spd="slow" advTm="49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campbell\Local Settings\Temporary Internet Files\Content.IE5\LYVSY17O\thank-yo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399"/>
            <a:ext cx="7086600" cy="435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74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86">
        <p14:doors dir="vert"/>
      </p:transition>
    </mc:Choice>
    <mc:Fallback xmlns="">
      <p:transition spd="slow" advTm="80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97" y="685800"/>
            <a:ext cx="4667718" cy="6040577"/>
          </a:xfrm>
        </p:spPr>
      </p:pic>
      <p:sp>
        <p:nvSpPr>
          <p:cNvPr id="9" name="Oval Callout 8"/>
          <p:cNvSpPr/>
          <p:nvPr/>
        </p:nvSpPr>
        <p:spPr>
          <a:xfrm>
            <a:off x="1981200" y="547300"/>
            <a:ext cx="3581400" cy="1905000"/>
          </a:xfrm>
          <a:prstGeom prst="wedgeEllipseCallout">
            <a:avLst>
              <a:gd name="adj1" fmla="val -25392"/>
              <a:gd name="adj2" fmla="val 77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Fill in the name of your company, number of employees, company address, phone &amp; fax.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5562600" y="1071051"/>
            <a:ext cx="3581400" cy="1905000"/>
          </a:xfrm>
          <a:prstGeom prst="wedgeEllipseCallout">
            <a:avLst>
              <a:gd name="adj1" fmla="val -107824"/>
              <a:gd name="adj2" fmla="val 85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Include your name, email address and phone number in case United Way has questions.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713015" y="5105400"/>
            <a:ext cx="7848599" cy="1143000"/>
          </a:xfrm>
          <a:prstGeom prst="wedgeEllipseCallout">
            <a:avLst>
              <a:gd name="adj1" fmla="val -26085"/>
              <a:gd name="adj2" fmla="val 440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 step by step guide on completing a Campaign Report Envelope.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2452300"/>
            <a:ext cx="1828800" cy="990600"/>
            <a:chOff x="228600" y="2590800"/>
            <a:chExt cx="1828800" cy="990600"/>
          </a:xfrm>
        </p:grpSpPr>
        <p:sp>
          <p:nvSpPr>
            <p:cNvPr id="7" name="Right Arrow 6"/>
            <p:cNvSpPr/>
            <p:nvPr/>
          </p:nvSpPr>
          <p:spPr>
            <a:xfrm>
              <a:off x="228600" y="2590800"/>
              <a:ext cx="1828800" cy="9906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8600" y="2947600"/>
              <a:ext cx="1543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Lets get started!</a:t>
              </a:r>
              <a:endParaRPr lang="en-US" sz="14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89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92">
        <p14:prism isInverted="1"/>
      </p:transition>
    </mc:Choice>
    <mc:Fallback xmlns="">
      <p:transition spd="slow" advTm="10092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1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1" grpId="0" animBg="1"/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9297" r="10441" b="6535"/>
          <a:stretch/>
        </p:blipFill>
        <p:spPr>
          <a:xfrm>
            <a:off x="1884556" y="892085"/>
            <a:ext cx="4396500" cy="5575819"/>
          </a:xfrm>
        </p:spPr>
      </p:pic>
      <p:sp>
        <p:nvSpPr>
          <p:cNvPr id="5" name="Oval Callout 4"/>
          <p:cNvSpPr/>
          <p:nvPr/>
        </p:nvSpPr>
        <p:spPr>
          <a:xfrm>
            <a:off x="4686300" y="391886"/>
            <a:ext cx="2819400" cy="1039586"/>
          </a:xfrm>
          <a:prstGeom prst="wedgeEllipseCallout">
            <a:avLst>
              <a:gd name="adj1" fmla="val -56244"/>
              <a:gd name="adj2" fmla="val 343266"/>
            </a:avLst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Insert the amount of the corporate pledge.</a:t>
            </a:r>
            <a:endParaRPr lang="en-US" sz="1600" dirty="0"/>
          </a:p>
        </p:txBody>
      </p:sp>
      <p:sp>
        <p:nvSpPr>
          <p:cNvPr id="6" name="Oval Callout 5"/>
          <p:cNvSpPr/>
          <p:nvPr/>
        </p:nvSpPr>
        <p:spPr>
          <a:xfrm>
            <a:off x="10886" y="2503714"/>
            <a:ext cx="4212771" cy="1386840"/>
          </a:xfrm>
          <a:prstGeom prst="wedgeEllipseCallout">
            <a:avLst>
              <a:gd name="adj1" fmla="val 32653"/>
              <a:gd name="adj2" fmla="val 111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Insert the number of donors.  </a:t>
            </a:r>
            <a:r>
              <a:rPr lang="en-US" sz="1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How many payroll deduction pledge forms do you have?</a:t>
            </a:r>
          </a:p>
          <a:p>
            <a:pPr algn="ctr"/>
            <a:endParaRPr lang="en-US" sz="1400" i="1" dirty="0"/>
          </a:p>
        </p:txBody>
      </p:sp>
      <p:sp>
        <p:nvSpPr>
          <p:cNvPr id="8" name="Oval Callout 7"/>
          <p:cNvSpPr/>
          <p:nvPr/>
        </p:nvSpPr>
        <p:spPr>
          <a:xfrm>
            <a:off x="6166755" y="3612969"/>
            <a:ext cx="3124201" cy="1187631"/>
          </a:xfrm>
          <a:prstGeom prst="wedgeEllipseCallout">
            <a:avLst>
              <a:gd name="adj1" fmla="val -102067"/>
              <a:gd name="adj2" fmla="val 45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Insert amount of payroll deduction pledges.  </a:t>
            </a:r>
            <a:r>
              <a:rPr lang="en-US" sz="1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 the total Payroll gift?</a:t>
            </a:r>
            <a:endParaRPr lang="en-US" sz="14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281056" y="1295400"/>
            <a:ext cx="2895601" cy="1306287"/>
          </a:xfrm>
          <a:prstGeom prst="wedgeEllipseCallout">
            <a:avLst>
              <a:gd name="adj1" fmla="val -70285"/>
              <a:gd name="adj2" fmla="val 196314"/>
            </a:avLst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How much of the Corporate Gift are you paying today?</a:t>
            </a:r>
            <a:endParaRPr lang="en-US" sz="1600" dirty="0"/>
          </a:p>
        </p:txBody>
      </p:sp>
      <p:sp>
        <p:nvSpPr>
          <p:cNvPr id="7" name="Oval Callout 6"/>
          <p:cNvSpPr/>
          <p:nvPr/>
        </p:nvSpPr>
        <p:spPr>
          <a:xfrm>
            <a:off x="713015" y="5105400"/>
            <a:ext cx="7848599" cy="1143000"/>
          </a:xfrm>
          <a:prstGeom prst="wedgeEllipseCallout">
            <a:avLst>
              <a:gd name="adj1" fmla="val -25669"/>
              <a:gd name="adj2" fmla="val 430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Complete the corporate and payroll deduction sections.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3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874">
        <p14:ripple/>
      </p:transition>
    </mc:Choice>
    <mc:Fallback xmlns="">
      <p:transition spd="slow" advTm="1987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">
                                          <p:cBhvr additive="base">
                                            <p:cTn id="7" dur="1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">
                                          <p:cBhvr additive="base">
                                            <p:cTn id="8" dur="1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grpId="0" nodeType="click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grpId="0" nodeType="click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8" grpId="0" animBg="1"/>
          <p:bldP spid="11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grpId="0" nodeType="click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grpId="0" nodeType="click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8" grpId="0" animBg="1"/>
          <p:bldP spid="11" grpId="0" animBg="1"/>
          <p:bldP spid="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9297" r="10441" b="6535"/>
          <a:stretch/>
        </p:blipFill>
        <p:spPr>
          <a:xfrm>
            <a:off x="2693101" y="914400"/>
            <a:ext cx="3963513" cy="5562600"/>
          </a:xfrm>
        </p:spPr>
      </p:pic>
      <p:sp>
        <p:nvSpPr>
          <p:cNvPr id="7" name="Oval Callout 6"/>
          <p:cNvSpPr/>
          <p:nvPr/>
        </p:nvSpPr>
        <p:spPr>
          <a:xfrm>
            <a:off x="4942115" y="917285"/>
            <a:ext cx="4212771" cy="1045029"/>
          </a:xfrm>
          <a:prstGeom prst="wedgeEllipseCallout">
            <a:avLst>
              <a:gd name="adj1" fmla="val -47883"/>
              <a:gd name="adj2" fmla="val 334167"/>
            </a:avLst>
          </a:prstGeom>
          <a:solidFill>
            <a:srgbClr val="9A3C8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the amount of the bill at home total pledge.</a:t>
            </a:r>
            <a:endParaRPr lang="en-US" dirty="0"/>
          </a:p>
        </p:txBody>
      </p:sp>
      <p:sp>
        <p:nvSpPr>
          <p:cNvPr id="16" name="Oval Callout 15"/>
          <p:cNvSpPr/>
          <p:nvPr/>
        </p:nvSpPr>
        <p:spPr>
          <a:xfrm>
            <a:off x="-32657" y="1828800"/>
            <a:ext cx="4212771" cy="1147354"/>
          </a:xfrm>
          <a:prstGeom prst="wedgeEllipseCallout">
            <a:avLst>
              <a:gd name="adj1" fmla="val 47588"/>
              <a:gd name="adj2" fmla="val 227567"/>
            </a:avLst>
          </a:prstGeom>
          <a:solidFill>
            <a:srgbClr val="9A3C8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the number of bill at home donors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400800" y="2590800"/>
            <a:ext cx="2590799" cy="990600"/>
          </a:xfrm>
          <a:prstGeom prst="wedgeEllipseCallout">
            <a:avLst>
              <a:gd name="adj1" fmla="val -63870"/>
              <a:gd name="adj2" fmla="val 190986"/>
            </a:avLst>
          </a:prstGeom>
          <a:solidFill>
            <a:srgbClr val="9A3C8F"/>
          </a:solidFill>
          <a:ln>
            <a:solidFill>
              <a:srgbClr val="00206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This box will be blank.  These donors will be sent bills at their home quarterly.</a:t>
            </a:r>
            <a:endParaRPr lang="en-US" sz="1200" dirty="0"/>
          </a:p>
        </p:txBody>
      </p:sp>
      <p:sp>
        <p:nvSpPr>
          <p:cNvPr id="8" name="Oval Callout 7"/>
          <p:cNvSpPr/>
          <p:nvPr/>
        </p:nvSpPr>
        <p:spPr>
          <a:xfrm>
            <a:off x="713014" y="5796643"/>
            <a:ext cx="7848599" cy="838200"/>
          </a:xfrm>
          <a:prstGeom prst="wedgeEllipseCallout">
            <a:avLst>
              <a:gd name="adj1" fmla="val -10829"/>
              <a:gd name="adj2" fmla="val 461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Complete the Bill At Home Section.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9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8825">
        <p14:prism/>
      </p:transition>
    </mc:Choice>
    <mc:Fallback xmlns="">
      <p:transition spd="slow" advTm="18825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">
                                          <p:cBhvr additive="base">
                                            <p:cTn id="7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">
                                          <p:cBhvr additive="base">
                                            <p:cTn id="8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6" grpId="0" animBg="1"/>
          <p:bldP spid="5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6" grpId="0" animBg="1"/>
          <p:bldP spid="5" grpId="0" animBg="1"/>
          <p:bldP spid="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9297" r="10441" b="6535"/>
          <a:stretch/>
        </p:blipFill>
        <p:spPr>
          <a:xfrm>
            <a:off x="2693101" y="914400"/>
            <a:ext cx="3963513" cy="5562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867400" y="5410200"/>
            <a:ext cx="3352800" cy="968829"/>
          </a:xfrm>
          <a:prstGeom prst="wedgeEllipseCallout">
            <a:avLst>
              <a:gd name="adj1" fmla="val -48241"/>
              <a:gd name="adj2" fmla="val -7820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the amount of Cash enclosed in this envelope.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-32657" y="1828800"/>
            <a:ext cx="4212771" cy="1147354"/>
          </a:xfrm>
          <a:prstGeom prst="wedgeEllipseCallout">
            <a:avLst>
              <a:gd name="adj1" fmla="val 48363"/>
              <a:gd name="adj2" fmla="val 24085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the number of donors giving cash.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685743" y="1143000"/>
            <a:ext cx="4212771" cy="1045029"/>
          </a:xfrm>
          <a:prstGeom prst="wedgeEllipseCallout">
            <a:avLst>
              <a:gd name="adj1" fmla="val -46074"/>
              <a:gd name="adj2" fmla="val 33625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the amount of Cash pledged.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5257800"/>
            <a:ext cx="3352800" cy="1066800"/>
          </a:xfrm>
          <a:prstGeom prst="wedgeEllipseCallout">
            <a:avLst>
              <a:gd name="adj1" fmla="val -10829"/>
              <a:gd name="adj2" fmla="val 461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dirty="0" smtClean="0"/>
              <a:t>Complete the Cash giving section.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31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946">
        <p14:doors dir="vert"/>
      </p:transition>
    </mc:Choice>
    <mc:Fallback xmlns="">
      <p:transition spd="slow" advTm="12946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">
                                          <p:cBhvr additive="base">
                                            <p:cTn id="7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">
                                          <p:cBhvr additive="base">
                                            <p:cTn id="8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grpId="0" nodeType="click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grpId="0" nodeType="click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grpId="0" nodeType="click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grpId="0" nodeType="click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9297" r="10441" b="6535"/>
          <a:stretch/>
        </p:blipFill>
        <p:spPr>
          <a:xfrm>
            <a:off x="2693101" y="914400"/>
            <a:ext cx="3963513" cy="5562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124200" y="3247943"/>
            <a:ext cx="3668486" cy="895514"/>
          </a:xfrm>
          <a:prstGeom prst="wedgeEllipseCallout">
            <a:avLst>
              <a:gd name="adj1" fmla="val -3659"/>
              <a:gd name="adj2" fmla="val 17925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the amount of pledges made by check.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9644" y="3695700"/>
            <a:ext cx="3418114" cy="1046497"/>
          </a:xfrm>
          <a:prstGeom prst="wedgeEllipseCallout">
            <a:avLst>
              <a:gd name="adj1" fmla="val 64725"/>
              <a:gd name="adj2" fmla="val 10817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the number of donors giving by check.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59286" y="3969311"/>
            <a:ext cx="2667000" cy="762000"/>
          </a:xfrm>
          <a:prstGeom prst="wedgeEllipseCallout">
            <a:avLst>
              <a:gd name="adj1" fmla="val -58113"/>
              <a:gd name="adj2" fmla="val 1308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Insert the tally of all employee check gifts enclosed.</a:t>
            </a:r>
            <a:endParaRPr lang="en-US" b="1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457200" y="5638800"/>
            <a:ext cx="8153400" cy="685800"/>
          </a:xfrm>
          <a:prstGeom prst="wedgeEllipseCallout">
            <a:avLst>
              <a:gd name="adj1" fmla="val -10829"/>
              <a:gd name="adj2" fmla="val 461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Complete the Check giving section.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5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544">
        <p14:prism/>
      </p:transition>
    </mc:Choice>
    <mc:Fallback xmlns="">
      <p:transition spd="slow" advTm="1354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">
                                          <p:cBhvr additive="base">
                                            <p:cTn id="7" dur="1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">
                                          <p:cBhvr additive="base">
                                            <p:cTn id="8" dur="1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9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8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9" grpId="0" animBg="1"/>
          <p:bldP spid="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9297" r="10441" b="6535"/>
          <a:stretch/>
        </p:blipFill>
        <p:spPr>
          <a:xfrm>
            <a:off x="2313039" y="381000"/>
            <a:ext cx="4343576" cy="6096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019299" y="2430235"/>
            <a:ext cx="4212771" cy="1045029"/>
          </a:xfrm>
          <a:prstGeom prst="wedgeEllipseCallout">
            <a:avLst>
              <a:gd name="adj1" fmla="val 14908"/>
              <a:gd name="adj2" fmla="val 245626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alpha val="48000"/>
                <a:satMod val="105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total amount of credit card pledges.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10886" y="3733801"/>
            <a:ext cx="3265714" cy="1295399"/>
          </a:xfrm>
          <a:prstGeom prst="wedgeEllipseCallout">
            <a:avLst>
              <a:gd name="adj1" fmla="val 73413"/>
              <a:gd name="adj2" fmla="val 89453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alpha val="48000"/>
                <a:satMod val="105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How many employees turned in pledge forms indicating a gift by credit card.</a:t>
            </a:r>
          </a:p>
          <a:p>
            <a:pPr algn="ctr"/>
            <a:endParaRPr lang="en-US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5334000" y="3475264"/>
            <a:ext cx="3962400" cy="1553936"/>
          </a:xfrm>
          <a:prstGeom prst="wedgeEllipseCallout">
            <a:avLst>
              <a:gd name="adj1" fmla="val -30423"/>
              <a:gd name="adj2" fmla="val 77303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alpha val="48000"/>
                <a:satMod val="105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This will be blank</a:t>
            </a:r>
            <a:r>
              <a:rPr lang="en-US" sz="3000" dirty="0" smtClean="0">
                <a:solidFill>
                  <a:schemeClr val="bg1"/>
                </a:solidFill>
              </a:rPr>
              <a:t>, as it was processed by the employee  online at </a:t>
            </a:r>
            <a:r>
              <a:rPr lang="en-US" sz="3000" dirty="0" smtClean="0">
                <a:solidFill>
                  <a:schemeClr val="tx1"/>
                </a:solidFill>
                <a:hlinkClick r:id="rId4"/>
              </a:rPr>
              <a:t>www.warrencountyunitedway.org</a:t>
            </a:r>
            <a:r>
              <a:rPr lang="en-US" sz="3000" dirty="0" smtClean="0">
                <a:solidFill>
                  <a:schemeClr val="tx1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via </a:t>
            </a:r>
            <a:r>
              <a:rPr lang="en-US" sz="3000" dirty="0" err="1">
                <a:solidFill>
                  <a:schemeClr val="bg1"/>
                </a:solidFill>
              </a:rPr>
              <a:t>P</a:t>
            </a:r>
            <a:r>
              <a:rPr lang="en-US" sz="3000" dirty="0" err="1" smtClean="0">
                <a:solidFill>
                  <a:schemeClr val="bg1"/>
                </a:solidFill>
              </a:rPr>
              <a:t>aypal</a:t>
            </a:r>
            <a:r>
              <a:rPr lang="en-US" sz="30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5715000"/>
            <a:ext cx="8534401" cy="838200"/>
          </a:xfrm>
          <a:prstGeom prst="wedgeEllipseCallout">
            <a:avLst>
              <a:gd name="adj1" fmla="val -10829"/>
              <a:gd name="adj2" fmla="val 461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Tally the number of credit card pledge forms and the amount of the combined gift.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0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5851">
        <p14:switch dir="r"/>
      </p:transition>
    </mc:Choice>
    <mc:Fallback xmlns="">
      <p:transition spd="slow" advTm="15851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">
                                          <p:cBhvr additive="base">
                                            <p:cTn id="7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">
                                          <p:cBhvr additive="base">
                                            <p:cTn id="8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grpId="0" nodeType="click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grpId="0" nodeType="click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grpId="0" nodeType="click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grpId="0" nodeType="click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9297" r="10441" b="6535"/>
          <a:stretch/>
        </p:blipFill>
        <p:spPr>
          <a:xfrm>
            <a:off x="2693101" y="914400"/>
            <a:ext cx="3963513" cy="5562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657" y="4114800"/>
            <a:ext cx="4212771" cy="1045029"/>
          </a:xfrm>
          <a:prstGeom prst="wedgeEllipseCallout">
            <a:avLst>
              <a:gd name="adj1" fmla="val 67105"/>
              <a:gd name="adj2" fmla="val 10708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much did you raise in Special Events.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5747657" y="4343400"/>
            <a:ext cx="3396343" cy="1104900"/>
          </a:xfrm>
          <a:prstGeom prst="wedgeEllipseCallout">
            <a:avLst>
              <a:gd name="adj1" fmla="val -39949"/>
              <a:gd name="adj2" fmla="val 778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How much Special Event money (Cash or checks) is enclosed in this envelope.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09599" y="2438400"/>
            <a:ext cx="8534401" cy="838200"/>
          </a:xfrm>
          <a:prstGeom prst="wedgeEllipseCallout">
            <a:avLst>
              <a:gd name="adj1" fmla="val -10829"/>
              <a:gd name="adj2" fmla="val 461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Complete the Special Events Section.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898">
        <p14:flip dir="r"/>
      </p:transition>
    </mc:Choice>
    <mc:Fallback xmlns="">
      <p:transition spd="slow" advTm="5898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">
                                          <p:cBhvr additive="base">
                                            <p:cTn id="7" dur="1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">
                                          <p:cBhvr additive="base">
                                            <p:cTn id="8" dur="1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 autoUpdateAnimBg="0"/>
          <p:bldP spid="7" grpId="0" animBg="1" autoUpdateAnimBg="0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 autoUpdateAnimBg="0"/>
          <p:bldP spid="7" grpId="0" animBg="1" autoUpdateAnimBg="0"/>
          <p:bldP spid="6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9297" r="10441" b="6535"/>
          <a:stretch/>
        </p:blipFill>
        <p:spPr>
          <a:xfrm>
            <a:off x="2693101" y="914400"/>
            <a:ext cx="3963513" cy="5562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76200" y="4343400"/>
            <a:ext cx="4212771" cy="1045029"/>
          </a:xfrm>
          <a:prstGeom prst="wedgeEllipseCallout">
            <a:avLst>
              <a:gd name="adj1" fmla="val 48242"/>
              <a:gd name="adj2" fmla="val 113333"/>
            </a:avLst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is a total of the Number of Donors.  Simply tally this column.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1524000" y="2427514"/>
            <a:ext cx="3396343" cy="1333500"/>
          </a:xfrm>
          <a:prstGeom prst="wedgeEllipseCallout">
            <a:avLst>
              <a:gd name="adj1" fmla="val 49795"/>
              <a:gd name="adj2" fmla="val 218615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>
            <a:normAutofit fontScale="3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b="1" dirty="0" smtClean="0">
                <a:solidFill>
                  <a:schemeClr val="bg1"/>
                </a:solidFill>
              </a:rPr>
              <a:t>This is a tally of the total pledges for your campaign.  </a:t>
            </a:r>
            <a:r>
              <a:rPr lang="en-US" sz="2500" i="1" dirty="0" smtClean="0">
                <a:solidFill>
                  <a:schemeClr val="bg1"/>
                </a:solidFill>
              </a:rPr>
              <a:t>Note:  This is the pledge amount.  The Amount Paid is the next column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8"/>
          <p:cNvSpPr txBox="1">
            <a:spLocks noGrp="1"/>
          </p:cNvSpPr>
          <p:nvPr>
            <p:ph idx="1"/>
          </p:nvPr>
        </p:nvSpPr>
        <p:spPr>
          <a:xfrm>
            <a:off x="6248400" y="4419600"/>
            <a:ext cx="2667000" cy="1295400"/>
          </a:xfrm>
          <a:prstGeom prst="wedgeEllipseCallout">
            <a:avLst>
              <a:gd name="adj1" fmla="val -55225"/>
              <a:gd name="adj2" fmla="val 70393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This is a total of what is enclosed in this envelope today.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07656" y="495300"/>
            <a:ext cx="8534401" cy="838200"/>
          </a:xfrm>
          <a:prstGeom prst="wedgeEllipseCallout">
            <a:avLst>
              <a:gd name="adj1" fmla="val -10829"/>
              <a:gd name="adj2" fmla="val 461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dirty="0" smtClean="0"/>
              <a:t>Complete the Grand Total Section.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109">
        <p14:prism/>
      </p:transition>
    </mc:Choice>
    <mc:Fallback xmlns="">
      <p:transition spd="slow" advTm="12109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">
                                          <p:cBhvr additive="base">
                                            <p:cTn id="7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">
                                          <p:cBhvr additive="base">
                                            <p:cTn id="8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 autoUpdateAnimBg="0"/>
          <p:bldP spid="6" grpId="0" animBg="1" autoUpdateAnimBg="0"/>
          <p:bldP spid="7" grpId="0" animBg="1" autoUpdateAnimBg="0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 autoUpdateAnimBg="0"/>
          <p:bldP spid="6" grpId="0" animBg="1" autoUpdateAnimBg="0"/>
          <p:bldP spid="7" grpId="0" animBg="1" autoUpdateAnimBg="0"/>
          <p:bldP spid="8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2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|3.3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2|2.1|2.2|2.1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1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1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431</Words>
  <Application>Microsoft Office PowerPoint</Application>
  <PresentationFormat>On-screen Show (4:3)</PresentationFormat>
  <Paragraphs>40</Paragraphs>
  <Slides>12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Completing a  United Way  Campaign Report Envelope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hope you found this helpful.  If you have any questions, please feel free to contact the United Way of Warren County at  513-932-3987. www.warrencountyunitedway.org 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a Report Envelope</dc:title>
  <dc:creator>Diana Campbell</dc:creator>
  <cp:lastModifiedBy>Diana Campbell</cp:lastModifiedBy>
  <cp:revision>60</cp:revision>
  <dcterms:created xsi:type="dcterms:W3CDTF">2015-03-31T20:09:04Z</dcterms:created>
  <dcterms:modified xsi:type="dcterms:W3CDTF">2015-05-26T19:54:58Z</dcterms:modified>
</cp:coreProperties>
</file>